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3" r:id="rId4"/>
    <p:sldId id="289" r:id="rId5"/>
    <p:sldId id="261" r:id="rId6"/>
    <p:sldId id="290" r:id="rId7"/>
    <p:sldId id="303" r:id="rId8"/>
    <p:sldId id="304" r:id="rId9"/>
    <p:sldId id="265" r:id="rId10"/>
    <p:sldId id="302" r:id="rId11"/>
    <p:sldId id="264" r:id="rId12"/>
    <p:sldId id="293" r:id="rId13"/>
    <p:sldId id="306" r:id="rId14"/>
    <p:sldId id="305" r:id="rId15"/>
    <p:sldId id="294" r:id="rId16"/>
    <p:sldId id="295" r:id="rId17"/>
    <p:sldId id="298" r:id="rId18"/>
    <p:sldId id="301" r:id="rId19"/>
    <p:sldId id="300" r:id="rId20"/>
    <p:sldId id="299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6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9/21/2011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382000" cy="33528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2.  ОСНОВНОЕ ЭЛЕКТРООБОРУДОВАНИЕ ЭЛЕКТРИЧЕСКИХ СТАНЦИЙ И ПОДСТАНЦИЙ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Агрегаты ЭС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Т</a:t>
            </a:r>
            <a:r>
              <a:rPr lang="ru-RU" sz="3600" dirty="0" smtClean="0">
                <a:solidFill>
                  <a:srgbClr val="FF0000"/>
                </a:solidFill>
              </a:rPr>
              <a:t>урбогенератор</a:t>
            </a:r>
            <a:r>
              <a:rPr lang="ru-RU" sz="3600" dirty="0" smtClean="0"/>
              <a:t> - первичный двигатель и паровая или газовая турбина.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Г</a:t>
            </a:r>
            <a:r>
              <a:rPr lang="ru-RU" sz="3600" dirty="0" smtClean="0">
                <a:solidFill>
                  <a:srgbClr val="FF0000"/>
                </a:solidFill>
              </a:rPr>
              <a:t>идрогенератор</a:t>
            </a:r>
            <a:r>
              <a:rPr lang="ru-RU" sz="3600" dirty="0" smtClean="0"/>
              <a:t> - первичный двигатель и гидрогенератор.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Э</a:t>
            </a:r>
            <a:r>
              <a:rPr lang="ru-RU" sz="3600" dirty="0" smtClean="0">
                <a:solidFill>
                  <a:srgbClr val="FF0000"/>
                </a:solidFill>
              </a:rPr>
              <a:t>лектрический генератор </a:t>
            </a:r>
            <a:r>
              <a:rPr lang="ru-RU" sz="3600" dirty="0" smtClean="0"/>
              <a:t>- синхронная электрическая машина переменного тока.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439187" y="228600"/>
            <a:ext cx="55052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2.1 ГЕНЕРАТОРЫ ЭС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650"/>
            <a:ext cx="9144000" cy="6661150"/>
          </a:xfrm>
        </p:spPr>
        <p:txBody>
          <a:bodyPr>
            <a:normAutofit lnSpcReduction="1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Турбогенераторы</a:t>
            </a:r>
            <a:r>
              <a:rPr lang="ru-RU" sz="4000" dirty="0" smtClean="0"/>
              <a:t> (ТГ)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Быстроходны , на ТЭС </a:t>
            </a:r>
            <a:r>
              <a:rPr lang="en-US" sz="3600" dirty="0" smtClean="0"/>
              <a:t> n=</a:t>
            </a:r>
            <a:r>
              <a:rPr lang="ru-RU" sz="3600" dirty="0" smtClean="0"/>
              <a:t>3000 об/мин,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паровые и газовые турбины  АЭС </a:t>
            </a:r>
            <a:r>
              <a:rPr lang="en-US" sz="3600" dirty="0" smtClean="0"/>
              <a:t>n= </a:t>
            </a:r>
            <a:r>
              <a:rPr lang="ru-RU" sz="3600" dirty="0" smtClean="0"/>
              <a:t>1500 и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en-US" sz="3600" dirty="0" smtClean="0"/>
              <a:t>n= </a:t>
            </a:r>
            <a:r>
              <a:rPr lang="ru-RU" sz="3600" dirty="0" smtClean="0"/>
              <a:t>3000 об/мин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0" indent="342900">
              <a:spcBef>
                <a:spcPts val="0"/>
              </a:spcBef>
              <a:buNone/>
            </a:pPr>
            <a:r>
              <a:rPr lang="ru-RU" sz="3600" dirty="0" smtClean="0"/>
              <a:t>где </a:t>
            </a:r>
            <a:r>
              <a:rPr lang="en-US" sz="3600" dirty="0" smtClean="0"/>
              <a:t>n</a:t>
            </a:r>
            <a:r>
              <a:rPr lang="ru-RU" sz="3600" dirty="0" smtClean="0"/>
              <a:t> - частота вращения, об/мин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3600" i="1" dirty="0" smtClean="0"/>
              <a:t>       </a:t>
            </a:r>
            <a:r>
              <a:rPr lang="en-US" sz="3600" i="1" dirty="0" smtClean="0"/>
              <a:t>f</a:t>
            </a:r>
            <a:r>
              <a:rPr lang="ru-RU" sz="3600" i="1" dirty="0" smtClean="0"/>
              <a:t> - </a:t>
            </a:r>
            <a:r>
              <a:rPr lang="ru-RU" sz="3600" dirty="0" smtClean="0"/>
              <a:t>частота тока сети, Гц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3600" i="1" dirty="0" smtClean="0"/>
              <a:t>      </a:t>
            </a:r>
            <a:r>
              <a:rPr lang="en-US" sz="3600" i="1" dirty="0" smtClean="0"/>
              <a:t>p</a:t>
            </a:r>
            <a:r>
              <a:rPr lang="ru-RU" sz="3600" i="1" dirty="0" smtClean="0"/>
              <a:t> - </a:t>
            </a:r>
            <a:r>
              <a:rPr lang="ru-RU" sz="3600" dirty="0" smtClean="0"/>
              <a:t>число пар полюсов машины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3600" dirty="0" smtClean="0"/>
              <a:t> Роторы работают при больших тепловых и механических нагрузках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6000" dirty="0" smtClean="0"/>
          </a:p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endParaRPr lang="ru-RU" sz="4000" dirty="0" smtClean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3276600" y="2514600"/>
          <a:ext cx="2969457" cy="898525"/>
        </p:xfrm>
        <a:graphic>
          <a:graphicData uri="http://schemas.openxmlformats.org/presentationml/2006/ole">
            <p:oleObj spid="_x0000_s6145" name="Формула" r:id="rId3" imgW="7110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152400"/>
            <a:ext cx="1600200" cy="6324600"/>
          </a:xfrm>
        </p:spPr>
        <p:txBody>
          <a:bodyPr vert="vert270"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Статоры турбогенератора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57400" y="228600"/>
            <a:ext cx="6858000" cy="643255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Корпус и сердечник.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Работают при больших тепловых и механических нагрузках.</a:t>
            </a:r>
          </a:p>
          <a:p>
            <a:pPr marL="18000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4000" dirty="0" smtClean="0"/>
              <a:t>Сердечник из пакетов листов электротехнической стали толщиной 0,5мм. 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4000" dirty="0" smtClean="0"/>
              <a:t>Между пакетами вентиляционные каналы. </a:t>
            </a:r>
          </a:p>
          <a:p>
            <a:pPr marL="18000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4000" dirty="0" smtClean="0"/>
              <a:t>Обмотка в пазах  сердечника двухслойная трехфазная.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0"/>
            <a:ext cx="1371600" cy="6858000"/>
          </a:xfrm>
        </p:spPr>
        <p:txBody>
          <a:bodyPr vert="vert270"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Роторы </a:t>
            </a:r>
          </a:p>
          <a:p>
            <a:pPr algn="ctr"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</a:rPr>
              <a:t>турбогенератора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28800" y="152400"/>
            <a:ext cx="7010400" cy="6705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Имеют горизонтальный вал из цельной поковки специальной стали. 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sz="4000" dirty="0" smtClean="0"/>
              <a:t>Вал быстроходной машины имеет диаметр (1,1-1,2) м. Длина бочки </a:t>
            </a:r>
            <a:r>
              <a:rPr lang="ru-RU" sz="4000" b="1" dirty="0" smtClean="0">
                <a:solidFill>
                  <a:srgbClr val="FF0000"/>
                </a:solidFill>
              </a:rPr>
              <a:t>неявнополюсного</a:t>
            </a:r>
            <a:r>
              <a:rPr lang="ru-RU" sz="4000" dirty="0" smtClean="0"/>
              <a:t>  ротора 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sz="4000" dirty="0" smtClean="0"/>
              <a:t>(6-6,5)м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В активной части ротора встраивается обмотка возбуждения (</a:t>
            </a:r>
            <a:r>
              <a:rPr lang="ru-RU" sz="4000" b="1" dirty="0" smtClean="0">
                <a:solidFill>
                  <a:srgbClr val="0000FF"/>
                </a:solidFill>
              </a:rPr>
              <a:t>ОВ</a:t>
            </a:r>
            <a:r>
              <a:rPr lang="ru-RU" sz="4000" dirty="0" smtClean="0"/>
              <a:t>). 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Успокоителями служат бочка ротора и металлические клинья, закрывающие </a:t>
            </a:r>
            <a:r>
              <a:rPr lang="ru-RU" sz="4000" b="1" dirty="0" smtClean="0">
                <a:solidFill>
                  <a:srgbClr val="0000FF"/>
                </a:solidFill>
              </a:rPr>
              <a:t>ОВ</a:t>
            </a:r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Гидротурбины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4400" dirty="0" smtClean="0">
              <a:solidFill>
                <a:srgbClr val="FF0000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sz="3900" dirty="0" smtClean="0"/>
              <a:t>тихоходные машины с </a:t>
            </a:r>
            <a:r>
              <a:rPr lang="en-US" sz="3900" dirty="0" smtClean="0"/>
              <a:t>n=(</a:t>
            </a:r>
            <a:r>
              <a:rPr lang="ru-RU" sz="3900" dirty="0" smtClean="0"/>
              <a:t>60-600</a:t>
            </a:r>
            <a:r>
              <a:rPr lang="en-US" sz="3900" dirty="0" smtClean="0"/>
              <a:t>)</a:t>
            </a:r>
            <a:r>
              <a:rPr lang="ru-RU" sz="3900" dirty="0" smtClean="0"/>
              <a:t> об/мин, имеют большее число полюсов, размеры и массу.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152400"/>
            <a:ext cx="1600200" cy="6324600"/>
          </a:xfrm>
        </p:spPr>
        <p:txBody>
          <a:bodyPr vert="vert270"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Статор гидрогенератора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228600"/>
            <a:ext cx="7467600" cy="6432550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4000" dirty="0" smtClean="0"/>
              <a:t>Диаметры статоров (20-22) м.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sz="4000" dirty="0" smtClean="0"/>
              <a:t>Принципиально имеет конструкцию как у ТГ, но корпус разъемный.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sz="4000" dirty="0" smtClean="0"/>
              <a:t>По окружности делится на 6 частей, что облегчает транспортировку.</a:t>
            </a:r>
          </a:p>
          <a:p>
            <a:pPr marL="0" indent="457200">
              <a:spcBef>
                <a:spcPts val="0"/>
              </a:spcBef>
              <a:buNone/>
            </a:pPr>
            <a:endParaRPr lang="ru-RU" sz="4000" dirty="0" smtClean="0"/>
          </a:p>
          <a:p>
            <a:pPr marL="0" indent="457200" algn="just">
              <a:spcBef>
                <a:spcPts val="0"/>
              </a:spcBef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-152400" y="0"/>
            <a:ext cx="1371600" cy="6858000"/>
          </a:xfrm>
        </p:spPr>
        <p:txBody>
          <a:bodyPr vert="vert270"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Роторы </a:t>
            </a:r>
          </a:p>
          <a:p>
            <a:pPr algn="ctr"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</a:rPr>
              <a:t>гидрогенератора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28800" y="152400"/>
            <a:ext cx="7315200" cy="6705600"/>
          </a:xfrm>
        </p:spPr>
        <p:txBody>
          <a:bodyPr>
            <a:normAutofit lnSpcReduction="1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00FF"/>
                </a:solidFill>
              </a:rPr>
              <a:t>Исполнение</a:t>
            </a:r>
            <a:r>
              <a:rPr lang="ru-RU" sz="4000" dirty="0" smtClean="0"/>
              <a:t> вала вертикальное.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4000" dirty="0" smtClean="0"/>
              <a:t>Диаметры роторов  (14-16) м, ), </a:t>
            </a:r>
            <a:r>
              <a:rPr lang="ru-RU" sz="4000" b="1" dirty="0" err="1" smtClean="0">
                <a:solidFill>
                  <a:srgbClr val="FF0000"/>
                </a:solidFill>
              </a:rPr>
              <a:t>явнополюсные</a:t>
            </a:r>
            <a:r>
              <a:rPr lang="ru-RU" sz="4000" dirty="0" smtClean="0"/>
              <a:t>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00FF"/>
                </a:solidFill>
              </a:rPr>
              <a:t>Полюсы</a:t>
            </a:r>
            <a:r>
              <a:rPr lang="ru-RU" sz="4000" dirty="0" smtClean="0"/>
              <a:t> монтируют на роторе, на нем же крепятся ОВ и демпферная обмотка (ДО), служит успокоителем колебаний ротора при возмущениях, связанных с изменением нагрузки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rmAutofit/>
          </a:bodyPr>
          <a:lstStyle/>
          <a:p>
            <a:pPr marL="180000" indent="342900"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2.2 НОМИНАЛЬНЫЕ ПАРАМЕТРЫ СИНХРОННЫХ ГЕНЕРАТОРОВ</a:t>
            </a:r>
          </a:p>
          <a:p>
            <a:pPr marL="180000" indent="342900" algn="ctr">
              <a:spcBef>
                <a:spcPts val="0"/>
              </a:spcBef>
              <a:buNone/>
            </a:pPr>
            <a:endParaRPr lang="ru-RU" sz="4000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1) </a:t>
            </a:r>
            <a:r>
              <a:rPr lang="ru-RU" sz="3600" b="1" dirty="0" smtClean="0">
                <a:solidFill>
                  <a:srgbClr val="0000FF"/>
                </a:solidFill>
              </a:rPr>
              <a:t>Номинальное напряжение </a:t>
            </a:r>
            <a:r>
              <a:rPr lang="ru-RU" sz="3600" dirty="0" smtClean="0"/>
              <a:t>генератора - </a:t>
            </a:r>
            <a:r>
              <a:rPr lang="en-US" sz="3600" b="1" dirty="0" smtClean="0">
                <a:solidFill>
                  <a:srgbClr val="0000FF"/>
                </a:solidFill>
              </a:rPr>
              <a:t>U</a:t>
            </a:r>
            <a:r>
              <a:rPr lang="ru-RU" sz="3600" b="1" dirty="0" smtClean="0">
                <a:solidFill>
                  <a:srgbClr val="0000FF"/>
                </a:solidFill>
              </a:rPr>
              <a:t>ном</a:t>
            </a:r>
            <a:r>
              <a:rPr lang="ru-RU" sz="3600" dirty="0" smtClean="0"/>
              <a:t>, кВ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линейное напряжение обмотки статора в номинальном режиме.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2) </a:t>
            </a:r>
            <a:r>
              <a:rPr lang="ru-RU" sz="3600" b="1" dirty="0" smtClean="0">
                <a:solidFill>
                  <a:srgbClr val="0000FF"/>
                </a:solidFill>
              </a:rPr>
              <a:t>Номинальный ток статора </a:t>
            </a:r>
            <a:r>
              <a:rPr lang="ru-RU" sz="3600" dirty="0" smtClean="0"/>
              <a:t>– </a:t>
            </a:r>
            <a:r>
              <a:rPr lang="en-US" sz="3600" b="1" dirty="0" smtClean="0">
                <a:solidFill>
                  <a:srgbClr val="0000FF"/>
                </a:solidFill>
              </a:rPr>
              <a:t>I</a:t>
            </a:r>
            <a:r>
              <a:rPr lang="ru-RU" sz="3600" b="1" dirty="0" smtClean="0">
                <a:solidFill>
                  <a:srgbClr val="0000FF"/>
                </a:solidFill>
              </a:rPr>
              <a:t>ном, А </a:t>
            </a:r>
            <a:r>
              <a:rPr lang="en-US" sz="3600" b="1" dirty="0" smtClean="0">
                <a:solidFill>
                  <a:srgbClr val="0000FF"/>
                </a:solidFill>
              </a:rPr>
              <a:t> </a:t>
            </a:r>
            <a:r>
              <a:rPr lang="ru-RU" sz="3600" dirty="0" smtClean="0"/>
              <a:t>значение тока, при котором допускается длительная нормальная работа генератора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при номинальных параметрах охлаждения и при номинальных значениях мощности и напряжения.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3) </a:t>
            </a:r>
            <a:r>
              <a:rPr lang="ru-RU" sz="3600" b="1" dirty="0" smtClean="0">
                <a:solidFill>
                  <a:srgbClr val="0000FF"/>
                </a:solidFill>
              </a:rPr>
              <a:t>Номинальная полная мощность </a:t>
            </a:r>
            <a:r>
              <a:rPr lang="ru-RU" sz="3600" dirty="0" smtClean="0"/>
              <a:t>определяется,  </a:t>
            </a:r>
            <a:r>
              <a:rPr lang="ru-RU" sz="3600" dirty="0" err="1" smtClean="0"/>
              <a:t>кВА</a:t>
            </a: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endParaRPr lang="ru-RU" dirty="0"/>
          </a:p>
        </p:txBody>
      </p:sp>
      <p:graphicFrame>
        <p:nvGraphicFramePr>
          <p:cNvPr id="57347" name="Object 2"/>
          <p:cNvGraphicFramePr>
            <a:graphicFrameLocks noChangeAspect="1"/>
          </p:cNvGraphicFramePr>
          <p:nvPr/>
        </p:nvGraphicFramePr>
        <p:xfrm>
          <a:off x="1676400" y="2057400"/>
          <a:ext cx="6652271" cy="1144268"/>
        </p:xfrm>
        <a:graphic>
          <a:graphicData uri="http://schemas.openxmlformats.org/presentationml/2006/ole">
            <p:oleObj spid="_x0000_s57347" name="Формула" r:id="rId3" imgW="1358640" imgH="22860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1219200" y="4511675"/>
          <a:ext cx="6142037" cy="1127125"/>
        </p:xfrm>
        <a:graphic>
          <a:graphicData uri="http://schemas.openxmlformats.org/presentationml/2006/ole">
            <p:oleObj spid="_x0000_s57349" name="Формула" r:id="rId4" imgW="12697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4) </a:t>
            </a:r>
            <a:r>
              <a:rPr lang="ru-RU" sz="3600" b="1" dirty="0" smtClean="0">
                <a:solidFill>
                  <a:srgbClr val="0000FF"/>
                </a:solidFill>
              </a:rPr>
              <a:t>Номинальная активная мощность </a:t>
            </a:r>
            <a:r>
              <a:rPr lang="ru-RU" sz="3600" dirty="0" smtClean="0"/>
              <a:t>это наибольшая активная мощность при длительной работе с турбиной, кВт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5) </a:t>
            </a:r>
            <a:r>
              <a:rPr lang="ru-RU" sz="3600" b="1" dirty="0" smtClean="0">
                <a:solidFill>
                  <a:srgbClr val="0000FF"/>
                </a:solidFill>
              </a:rPr>
              <a:t>Номинальный ток ротора </a:t>
            </a:r>
            <a:r>
              <a:rPr lang="ru-RU" sz="3600" dirty="0" smtClean="0"/>
              <a:t>– </a:t>
            </a:r>
            <a:r>
              <a:rPr lang="en-US" sz="3600" b="1" dirty="0" smtClean="0">
                <a:solidFill>
                  <a:srgbClr val="0000FF"/>
                </a:solidFill>
              </a:rPr>
              <a:t>I</a:t>
            </a:r>
            <a:r>
              <a:rPr lang="ru-RU" sz="3600" b="1" dirty="0" err="1" smtClean="0">
                <a:solidFill>
                  <a:srgbClr val="0000FF"/>
                </a:solidFill>
              </a:rPr>
              <a:t>ном.ов</a:t>
            </a:r>
            <a:r>
              <a:rPr lang="ru-RU" sz="3600" b="1" dirty="0" smtClean="0">
                <a:solidFill>
                  <a:srgbClr val="0000FF"/>
                </a:solidFill>
              </a:rPr>
              <a:t>, А </a:t>
            </a:r>
            <a:r>
              <a:rPr lang="ru-RU" sz="3600" dirty="0" smtClean="0"/>
              <a:t>это наибольший ток возбуждения генератора, при котором обеспечивается номинальная мощность генератора при допустимых номинальных отклонениях напряжения и при номинальном </a:t>
            </a:r>
            <a:r>
              <a:rPr lang="en-US" sz="3600" b="1" dirty="0" err="1" smtClean="0">
                <a:solidFill>
                  <a:srgbClr val="0000FF"/>
                </a:solidFill>
              </a:rPr>
              <a:t>cos</a:t>
            </a:r>
            <a:r>
              <a:rPr lang="en-US" sz="3600" b="1" dirty="0" smtClean="0">
                <a:solidFill>
                  <a:srgbClr val="0000FF"/>
                </a:solidFill>
                <a:sym typeface="Symbol"/>
              </a:rPr>
              <a:t></a:t>
            </a:r>
            <a:r>
              <a:rPr lang="ru-RU" sz="3600" b="1" dirty="0" smtClean="0">
                <a:solidFill>
                  <a:srgbClr val="0000FF"/>
                </a:solidFill>
                <a:sym typeface="Symbol"/>
              </a:rPr>
              <a:t>  </a:t>
            </a:r>
            <a:r>
              <a:rPr lang="ru-RU" sz="3600" b="1" baseline="-25000" dirty="0" smtClean="0">
                <a:solidFill>
                  <a:srgbClr val="0000FF"/>
                </a:solidFill>
              </a:rPr>
              <a:t>НОМ</a:t>
            </a:r>
            <a:r>
              <a:rPr lang="ru-RU" sz="3600" b="1" dirty="0" smtClean="0">
                <a:solidFill>
                  <a:srgbClr val="0000FF"/>
                </a:solidFill>
              </a:rPr>
              <a:t>.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066800" y="1981200"/>
          <a:ext cx="6784975" cy="967036"/>
        </p:xfrm>
        <a:graphic>
          <a:graphicData uri="http://schemas.openxmlformats.org/presentationml/2006/ole">
            <p:oleObj spid="_x0000_s23556" name="Формула" r:id="rId3" imgW="13078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 lnSpcReduction="10000"/>
          </a:bodyPr>
          <a:lstStyle/>
          <a:p>
            <a:pPr marL="180000" indent="342900" algn="ctr">
              <a:spcBef>
                <a:spcPts val="0"/>
              </a:spcBef>
              <a:buNone/>
            </a:pPr>
            <a:r>
              <a:rPr lang="ru-RU" sz="4300" b="1" dirty="0" smtClean="0">
                <a:solidFill>
                  <a:srgbClr val="FF0000"/>
                </a:solidFill>
              </a:rPr>
              <a:t>2.3 СИСТЕМЫ ОХЛАЖДЕНИЯ ГЕНЕРАТОРОВ</a:t>
            </a:r>
            <a:endParaRPr lang="en-US" sz="4300" b="1" dirty="0" smtClean="0">
              <a:solidFill>
                <a:srgbClr val="FF0000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По способу отвода тепла от обмоток генератора системы искусственного охлаждения различают </a:t>
            </a:r>
            <a:r>
              <a:rPr lang="ru-RU" sz="3600" b="1" dirty="0" smtClean="0">
                <a:solidFill>
                  <a:srgbClr val="0000FF"/>
                </a:solidFill>
              </a:rPr>
              <a:t>косвенные и непосредственные</a:t>
            </a:r>
            <a:endParaRPr lang="ru-RU" sz="3900" b="1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sz="3600" b="1" dirty="0" smtClean="0">
                <a:solidFill>
                  <a:srgbClr val="0000FF"/>
                </a:solidFill>
              </a:rPr>
              <a:t>При косвенном </a:t>
            </a:r>
            <a:r>
              <a:rPr lang="ru-RU" sz="3600" dirty="0" smtClean="0"/>
              <a:t>- охлаждающая среда не соприкасается с токоведущими обмотками. Она прогоняется встроенными вентиляторами через немагнитные зазоры и вентиляционные каналы машины. Тепло передается через изоляцию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pPr marL="180000" indent="457200" algn="just">
              <a:spcBef>
                <a:spcPts val="0"/>
              </a:spcBef>
              <a:buNone/>
            </a:pPr>
            <a:r>
              <a:rPr lang="ru-RU" sz="3600" dirty="0" smtClean="0"/>
              <a:t>При непосредственном охлаждении охлаждающая среда соприкасается с проводниками обмоток.</a:t>
            </a:r>
          </a:p>
          <a:p>
            <a:pPr marL="180000" indent="457200" algn="just">
              <a:spcBef>
                <a:spcPts val="0"/>
              </a:spcBef>
              <a:buNone/>
            </a:pPr>
            <a:r>
              <a:rPr lang="ru-RU" sz="3600" dirty="0" smtClean="0"/>
              <a:t>Охлаждающие среды - воздух, водород, жидкости - дистиллированная вода и масло.</a:t>
            </a:r>
          </a:p>
          <a:p>
            <a:pPr marL="180000" indent="457200" algn="just">
              <a:spcBef>
                <a:spcPts val="0"/>
              </a:spcBef>
              <a:buNone/>
            </a:pPr>
            <a:r>
              <a:rPr lang="ru-RU" dirty="0" smtClean="0"/>
              <a:t> </a:t>
            </a:r>
          </a:p>
          <a:p>
            <a:pPr marL="180000" indent="457200" algn="just">
              <a:spcBef>
                <a:spcPts val="0"/>
              </a:spcBef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sz="3900" b="1" dirty="0" smtClean="0">
                <a:solidFill>
                  <a:srgbClr val="0000FF"/>
                </a:solidFill>
              </a:rPr>
              <a:t>Косвенное воздушное охлаждение 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900" b="1" dirty="0" smtClean="0">
              <a:solidFill>
                <a:srgbClr val="0000FF"/>
              </a:solidFill>
            </a:endParaRP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900" dirty="0" smtClean="0"/>
              <a:t>применяется двух видов - проточное и замкнутое.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900" b="1" dirty="0" smtClean="0">
                <a:solidFill>
                  <a:srgbClr val="0000FF"/>
                </a:solidFill>
              </a:rPr>
              <a:t>При замкнутой </a:t>
            </a:r>
            <a:r>
              <a:rPr lang="ru-RU" sz="3900" dirty="0" smtClean="0"/>
              <a:t>системе воздушного охлаждения один и тот же объем воздуха циркулирует по замкнутому контуру, поэтому в системе охлаждения предусматривается воздухоохладитель, внутри которого циркулирует охлаждающая вода. 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273050"/>
            <a:ext cx="9144000" cy="6584950"/>
          </a:xfrm>
        </p:spPr>
        <p:txBody>
          <a:bodyPr>
            <a:normAutofit lnSpcReduction="10000"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Отводимое тепло выходит в камеру горячего воздуха и после охлаждения с помощью вентиляторов вновь подается в машину.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Для </a:t>
            </a:r>
            <a:r>
              <a:rPr lang="en-US" sz="3600" b="1" dirty="0" smtClean="0">
                <a:solidFill>
                  <a:srgbClr val="FF0000"/>
                </a:solidFill>
              </a:rPr>
              <a:t>G</a:t>
            </a:r>
            <a:r>
              <a:rPr lang="en-US" sz="3600" dirty="0" smtClean="0"/>
              <a:t> </a:t>
            </a:r>
            <a:r>
              <a:rPr lang="ru-RU" sz="3600" dirty="0" smtClean="0"/>
              <a:t>с большой длиной активной части ротора воздух подается с обоих торцов машины. Для эффективности такой системы охлаждения в </a:t>
            </a:r>
            <a:r>
              <a:rPr lang="ru-RU" sz="3600" b="1" dirty="0" smtClean="0">
                <a:solidFill>
                  <a:srgbClr val="FF0000"/>
                </a:solidFill>
              </a:rPr>
              <a:t>ТГ</a:t>
            </a:r>
            <a:r>
              <a:rPr lang="ru-RU" sz="3600" dirty="0" smtClean="0"/>
              <a:t> </a:t>
            </a:r>
            <a:r>
              <a:rPr lang="ru-RU" sz="3600" dirty="0" smtClean="0"/>
              <a:t>применяется </a:t>
            </a:r>
            <a:r>
              <a:rPr lang="ru-RU" sz="3600" dirty="0" smtClean="0">
                <a:solidFill>
                  <a:srgbClr val="0000FF"/>
                </a:solidFill>
              </a:rPr>
              <a:t>многоструйная радиальная система вентиляции.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ТГ</a:t>
            </a:r>
            <a:r>
              <a:rPr lang="ru-RU" sz="3600" dirty="0" smtClean="0"/>
              <a:t> с замкнутой системой охлаждения выполняют на мощности </a:t>
            </a:r>
            <a:r>
              <a:rPr lang="ru-RU" sz="3600" b="1" dirty="0" smtClean="0">
                <a:solidFill>
                  <a:srgbClr val="FF0000"/>
                </a:solidFill>
              </a:rPr>
              <a:t>до 12МВт </a:t>
            </a:r>
            <a:r>
              <a:rPr lang="ru-RU" sz="3600" dirty="0" smtClean="0"/>
              <a:t>включительно.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Для </a:t>
            </a:r>
            <a:r>
              <a:rPr lang="ru-RU" sz="3600" b="1" dirty="0" smtClean="0">
                <a:solidFill>
                  <a:srgbClr val="FF0000"/>
                </a:solidFill>
              </a:rPr>
              <a:t>ГГ </a:t>
            </a:r>
            <a:r>
              <a:rPr lang="ru-RU" sz="3600" dirty="0" smtClean="0"/>
              <a:t>замкнутая система охлаждения применяется шире. Объясняется конструктивными особенностями </a:t>
            </a:r>
            <a:r>
              <a:rPr lang="ru-RU" sz="3600" b="1" dirty="0" smtClean="0">
                <a:solidFill>
                  <a:srgbClr val="FF0000"/>
                </a:solidFill>
              </a:rPr>
              <a:t>ГГ</a:t>
            </a:r>
            <a:r>
              <a:rPr lang="ru-RU" sz="3600" dirty="0" smtClean="0"/>
              <a:t>, у которых больше поверхность охлаждения и есть </a:t>
            </a:r>
            <a:r>
              <a:rPr lang="ru-RU" sz="3600" dirty="0" err="1" smtClean="0"/>
              <a:t>межполюсные</a:t>
            </a:r>
            <a:r>
              <a:rPr lang="ru-RU" sz="3600" dirty="0" smtClean="0"/>
              <a:t> промежутки.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algn="ctr"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FF"/>
                </a:solidFill>
              </a:rPr>
              <a:t>Косвенное водородное охлаждение </a:t>
            </a:r>
            <a:r>
              <a:rPr lang="en-US" sz="3600" b="1" dirty="0" smtClean="0">
                <a:solidFill>
                  <a:srgbClr val="0000FF"/>
                </a:solidFill>
              </a:rPr>
              <a:t>G</a:t>
            </a:r>
            <a:r>
              <a:rPr lang="ru-RU" sz="3600" b="1" dirty="0" smtClean="0">
                <a:solidFill>
                  <a:srgbClr val="0000FF"/>
                </a:solidFill>
              </a:rPr>
              <a:t>»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b="1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выполняется по принципу воздушного охлаждения, но объем водорода ограничивается размерами корпуса и поэтому охладители встраиваются в корпус машины.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Система проточного охлаждения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применяется для </a:t>
            </a:r>
            <a:r>
              <a:rPr lang="ru-RU" sz="3600" b="1" dirty="0" smtClean="0">
                <a:solidFill>
                  <a:srgbClr val="0000FF"/>
                </a:solidFill>
              </a:rPr>
              <a:t>ТГ</a:t>
            </a:r>
            <a:r>
              <a:rPr lang="ru-RU" sz="3600" dirty="0" smtClean="0"/>
              <a:t>  старой конструкции мощностью до 2 МВА и </a:t>
            </a:r>
            <a:r>
              <a:rPr lang="ru-RU" sz="3600" b="1" dirty="0" smtClean="0">
                <a:solidFill>
                  <a:srgbClr val="0000FF"/>
                </a:solidFill>
              </a:rPr>
              <a:t>ГГ</a:t>
            </a:r>
            <a:r>
              <a:rPr lang="ru-RU" sz="3600" dirty="0" smtClean="0"/>
              <a:t> мощностью до 4 МВА.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(Воздух в систему подается из машинного зала, поэтому происходит быстрое загрязнение изоляции обмоток статора и ротора и нагретый воздух вновь сбрасывается в помещение). 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Преимущества водородного охлаждения</a:t>
            </a:r>
            <a:r>
              <a:rPr lang="ru-RU" sz="3600" dirty="0" smtClean="0"/>
              <a:t>: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- эффективнее воздушного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0000FF"/>
                </a:solidFill>
              </a:rPr>
              <a:t>(Коэффициент теплопередачи водорода в 1,51 и теплопроводность в 7 раз выше коэффициентов воздуха)</a:t>
            </a:r>
            <a:r>
              <a:rPr lang="ru-RU" dirty="0" smtClean="0">
                <a:solidFill>
                  <a:srgbClr val="0000FF"/>
                </a:solidFill>
              </a:rPr>
              <a:t>  </a:t>
            </a:r>
            <a:endParaRPr lang="en-US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0000FF"/>
                </a:solidFill>
              </a:rPr>
              <a:t>- </a:t>
            </a:r>
            <a:r>
              <a:rPr lang="ru-RU" sz="3600" dirty="0" smtClean="0"/>
              <a:t>вентиляционные потери  в  8-10 раз меньше </a:t>
            </a:r>
            <a:r>
              <a:rPr lang="ru-RU" sz="3000" dirty="0" smtClean="0"/>
              <a:t>(</a:t>
            </a:r>
            <a:r>
              <a:rPr lang="ru-RU" sz="3000" dirty="0" smtClean="0">
                <a:solidFill>
                  <a:srgbClr val="0000FF"/>
                </a:solidFill>
              </a:rPr>
              <a:t>меньшая плотность водорода)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и</a:t>
            </a:r>
            <a:r>
              <a:rPr lang="ru-RU" sz="3600" dirty="0" smtClean="0">
                <a:solidFill>
                  <a:srgbClr val="0000FF"/>
                </a:solidFill>
              </a:rPr>
              <a:t> </a:t>
            </a:r>
            <a:r>
              <a:rPr lang="ru-RU" sz="3600" dirty="0" smtClean="0"/>
              <a:t>увеличение к.п.д. генератора на 0,8-1%.</a:t>
            </a:r>
          </a:p>
          <a:p>
            <a:pPr marL="180000" indent="342900">
              <a:spcBef>
                <a:spcPts val="0"/>
              </a:spcBef>
              <a:buFontTx/>
              <a:buChar char="-"/>
            </a:pPr>
            <a:r>
              <a:rPr lang="ru-RU" sz="3600" dirty="0" smtClean="0"/>
              <a:t>повышает надежность работы</a:t>
            </a:r>
            <a:r>
              <a:rPr lang="ru-RU" sz="36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</a:rPr>
              <a:t>G</a:t>
            </a:r>
            <a:r>
              <a:rPr lang="ru-RU" sz="3600" dirty="0" smtClean="0"/>
              <a:t>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0000FF"/>
                </a:solidFill>
              </a:rPr>
              <a:t> </a:t>
            </a:r>
            <a:r>
              <a:rPr lang="en-US" sz="3000" dirty="0" smtClean="0">
                <a:solidFill>
                  <a:srgbClr val="0000FF"/>
                </a:solidFill>
              </a:rPr>
              <a:t>(</a:t>
            </a:r>
            <a:r>
              <a:rPr lang="ru-RU" sz="3000" dirty="0" smtClean="0">
                <a:solidFill>
                  <a:srgbClr val="0000FF"/>
                </a:solidFill>
              </a:rPr>
              <a:t>Водород не поддерживает горения, не окисляет изоляцию</a:t>
            </a:r>
            <a:r>
              <a:rPr lang="en-US" sz="3000" dirty="0" smtClean="0">
                <a:solidFill>
                  <a:srgbClr val="0000FF"/>
                </a:solidFill>
              </a:rPr>
              <a:t>)</a:t>
            </a:r>
            <a:endParaRPr lang="ru-RU" sz="3000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Недостатки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- водород образует взрывоопасные смеси с воздухом парами масла, поэтому должны предусматриваться качественные масляные уплотнения вала.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При большем избыточном давлении водорода можно повысить номинальную мощность генератора, но усложняется конструкция.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Давление   современных </a:t>
            </a:r>
            <a:r>
              <a:rPr lang="en-US" sz="3600" b="1" dirty="0" smtClean="0">
                <a:solidFill>
                  <a:srgbClr val="FF0000"/>
                </a:solidFill>
              </a:rPr>
              <a:t>G</a:t>
            </a:r>
            <a:r>
              <a:rPr lang="en-US" sz="3600" dirty="0" smtClean="0"/>
              <a:t> </a:t>
            </a:r>
            <a:r>
              <a:rPr lang="ru-RU" sz="3600" dirty="0" smtClean="0"/>
              <a:t>давление не более 0,6 МПа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>
            <a:normAutofit fontScale="92500" lnSpcReduction="10000"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Непосредственное водородное 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охлаждение 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очень эффективно по сравнению с косвенным охлаждением, поскольку водород подается непосредственно внутрь полых проводников обмотки.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Давление водорода в корпусе поддерживается 0,2-0,4 МПа. При снижении давления в системе охлаждения в результате утечки </a:t>
            </a:r>
            <a:r>
              <a:rPr lang="en-US" sz="3600" b="1" dirty="0" smtClean="0">
                <a:solidFill>
                  <a:srgbClr val="0000FF"/>
                </a:solidFill>
              </a:rPr>
              <a:t>G</a:t>
            </a:r>
            <a:r>
              <a:rPr lang="en-US" sz="3600" dirty="0" smtClean="0"/>
              <a:t> </a:t>
            </a:r>
            <a:r>
              <a:rPr lang="ru-RU" sz="3600" dirty="0" smtClean="0"/>
              <a:t>должен быть аварийно разгружен и отключен от сети.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lnSpcReduction="10000"/>
          </a:bodyPr>
          <a:lstStyle/>
          <a:p>
            <a:pPr marL="180000" indent="342900" algn="just">
              <a:spcBef>
                <a:spcPts val="0"/>
              </a:spcBef>
              <a:buNone/>
            </a:pPr>
            <a:r>
              <a:rPr lang="ru-RU" b="1" dirty="0" smtClean="0"/>
              <a:t>Жидкостное охлаждение 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/>
              <a:t>выполняется непосредственным способом. </a:t>
            </a:r>
            <a:endParaRPr lang="en-US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/>
              <a:t>Дистиллированная вода и масло находятся в непосредственном контакте с охлаждаемыми частями, имея высокую теплопроводность, позволяют увеличить единичные мощности генераторов при одних и тех же размерах. </a:t>
            </a:r>
            <a:endParaRPr lang="en-US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/>
              <a:t>Но масло, как охлаждающая среда, создает пожарную опасность и применяется не так широко как дистиллированная вода. Поэтому преимущественно применяется непосредственное водяное охлаждение генераторов.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В генераторах последних серий большой мощности применяется комбинированное непосредственное охлаждение. </a:t>
            </a:r>
            <a:endParaRPr lang="en-US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Так, в турбогенераторах типа </a:t>
            </a:r>
            <a:r>
              <a:rPr lang="ru-RU" b="1" dirty="0" smtClean="0">
                <a:solidFill>
                  <a:srgbClr val="FF0000"/>
                </a:solidFill>
              </a:rPr>
              <a:t>ТВВ</a:t>
            </a:r>
            <a:r>
              <a:rPr lang="ru-RU" dirty="0" smtClean="0"/>
              <a:t> мощностью 160-800 МВт обмотка статора охлаждается водой, а обмотки ротора и активная сталь охлаждаются непосредственно водородом. </a:t>
            </a:r>
            <a:endParaRPr lang="en-US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dirty="0" smtClean="0"/>
              <a:t>Эти генераторы имеют значительные резервы для охлаждения и на их базе созданы единые серии турбогенераторов </a:t>
            </a:r>
            <a:r>
              <a:rPr lang="ru-RU" b="1" dirty="0" smtClean="0">
                <a:solidFill>
                  <a:srgbClr val="0000FF"/>
                </a:solidFill>
              </a:rPr>
              <a:t>ТВВ и ТВФ. </a:t>
            </a:r>
            <a:r>
              <a:rPr lang="ru-RU" dirty="0" smtClean="0"/>
              <a:t>В генераторах </a:t>
            </a:r>
            <a:r>
              <a:rPr lang="ru-RU" b="1" dirty="0" smtClean="0">
                <a:solidFill>
                  <a:srgbClr val="0000FF"/>
                </a:solidFill>
              </a:rPr>
              <a:t>ТВФ</a:t>
            </a:r>
            <a:r>
              <a:rPr lang="ru-RU" dirty="0" smtClean="0"/>
              <a:t> используется система форсированного охлаждения ротора.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500" dirty="0" smtClean="0"/>
              <a:t>В турбогенераторах </a:t>
            </a:r>
            <a:r>
              <a:rPr lang="ru-RU" sz="3500" b="1" dirty="0" smtClean="0">
                <a:solidFill>
                  <a:srgbClr val="0000FF"/>
                </a:solidFill>
              </a:rPr>
              <a:t>ТВМ </a:t>
            </a:r>
            <a:r>
              <a:rPr lang="ru-RU" sz="3500" dirty="0" smtClean="0"/>
              <a:t>ротор охлаждается водой, а статорные конструкции кабельным маслом. </a:t>
            </a:r>
            <a:endParaRPr lang="en-US" sz="35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3500" dirty="0" smtClean="0"/>
              <a:t>Изоляции этих генераторов бумажно-масляная сравнительно дешевая и надежная. Это позволяет увеличить </a:t>
            </a:r>
            <a:r>
              <a:rPr lang="en-US" sz="3500" dirty="0" smtClean="0"/>
              <a:t>U</a:t>
            </a:r>
            <a:r>
              <a:rPr lang="ru-RU" sz="3500" dirty="0" smtClean="0"/>
              <a:t>ном генераторов. Так турбогенераторы ТВМ выполняются на напряжения 36, 75 кВ, а гидрогенераторы до 110 кВ.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500" dirty="0" smtClean="0"/>
              <a:t>Созданы криогенные системы охлаждения, с помощью которых общая масса генератора снижается почти в два раза.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Обмотки ротора </a:t>
            </a:r>
            <a:r>
              <a:rPr lang="ru-RU" sz="3600" b="1" dirty="0" smtClean="0">
                <a:solidFill>
                  <a:srgbClr val="FF0000"/>
                </a:solidFill>
              </a:rPr>
              <a:t>СГ</a:t>
            </a:r>
            <a:r>
              <a:rPr lang="ru-RU" sz="3600" dirty="0" smtClean="0"/>
              <a:t> получают питание от источника постоянного тока - возбудителя. 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/>
              <a:t>U</a:t>
            </a:r>
            <a:r>
              <a:rPr lang="ru-RU" dirty="0" err="1" smtClean="0"/>
              <a:t>ном=</a:t>
            </a:r>
            <a:r>
              <a:rPr lang="ru-RU" dirty="0" smtClean="0"/>
              <a:t> 100-650 В, потребляемая мощность составляет 0,3-1% мощности генератора.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Для совместной работы применяются, система возбуждения – возбудитель, вспомогательное и регулирующее оборудование</a:t>
            </a:r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-237521" y="-109954"/>
            <a:ext cx="88587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2.4 </a:t>
            </a:r>
            <a:r>
              <a:rPr lang="ru-RU" sz="4400" b="1" dirty="0" smtClean="0">
                <a:solidFill>
                  <a:srgbClr val="FF0000"/>
                </a:solidFill>
              </a:rPr>
              <a:t>ВОЗБУЖДЕНИЕ СИНХРОННЫХ 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ГЕНЕРАТОРОВ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0650"/>
            <a:ext cx="9144000" cy="666115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Регулированием тока возбуждения поддерживается заданное напряжение генератора, регулируется реактивная мощность, выдаваемая в сеть.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При глубоком снижении напряжения генератора применяется </a:t>
            </a:r>
            <a:r>
              <a:rPr lang="ru-RU" sz="3600" b="1" dirty="0" smtClean="0">
                <a:solidFill>
                  <a:srgbClr val="FF0000"/>
                </a:solidFill>
              </a:rPr>
              <a:t>форсировка возбуждения. 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Это снижает качания генератора по частоте тока, сохраняет устойчивость параллельной работы генераторов станции.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6000" dirty="0" smtClean="0"/>
          </a:p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endParaRPr lang="ru-RU" sz="4000" dirty="0" smtClean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8610600" cy="6432550"/>
          </a:xfrm>
        </p:spPr>
        <p:txBody>
          <a:bodyPr>
            <a:normAutofit/>
          </a:bodyPr>
          <a:lstStyle/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Форсировка возбуждения и регулирование обеспечивают надежную работу устройств РЗ и А и облегчают условия самозапуска электродвигателей </a:t>
            </a:r>
            <a:r>
              <a:rPr lang="ru-RU" sz="3600" b="1" dirty="0" smtClean="0">
                <a:solidFill>
                  <a:srgbClr val="FF0000"/>
                </a:solidFill>
              </a:rPr>
              <a:t>СН</a:t>
            </a:r>
            <a:r>
              <a:rPr lang="ru-RU" sz="3600" dirty="0" smtClean="0"/>
              <a:t> подстанции. </a:t>
            </a:r>
          </a:p>
          <a:p>
            <a:pPr marL="18000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 </a:t>
            </a:r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2400"/>
            <a:ext cx="8839200" cy="67056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4000" dirty="0" smtClean="0"/>
              <a:t>Требования к  системам возбуждения:</a:t>
            </a:r>
          </a:p>
          <a:p>
            <a:pPr>
              <a:buNone/>
            </a:pPr>
            <a:r>
              <a:rPr lang="ru-RU" sz="4000" dirty="0" smtClean="0"/>
              <a:t>- быстродействие, </a:t>
            </a:r>
          </a:p>
          <a:p>
            <a:pPr>
              <a:buNone/>
            </a:pPr>
            <a:r>
              <a:rPr lang="ru-RU" sz="4000" dirty="0" smtClean="0"/>
              <a:t>- необходимая кратность </a:t>
            </a:r>
            <a:r>
              <a:rPr lang="ru-RU" sz="4000" dirty="0" err="1" smtClean="0"/>
              <a:t>форсировки</a:t>
            </a:r>
            <a:r>
              <a:rPr lang="ru-RU" sz="4000" dirty="0" smtClean="0"/>
              <a:t>,</a:t>
            </a:r>
          </a:p>
          <a:p>
            <a:pPr>
              <a:buNone/>
            </a:pPr>
            <a:r>
              <a:rPr lang="ru-RU" sz="4000" dirty="0" smtClean="0"/>
              <a:t>- надежность, экономичность,</a:t>
            </a:r>
          </a:p>
          <a:p>
            <a:pPr>
              <a:buNone/>
            </a:pPr>
            <a:r>
              <a:rPr lang="ru-RU" sz="4000" dirty="0" smtClean="0"/>
              <a:t>- возможность регулирования,</a:t>
            </a:r>
          </a:p>
          <a:p>
            <a:pPr>
              <a:buNone/>
            </a:pPr>
            <a:r>
              <a:rPr lang="ru-RU" sz="4000" dirty="0" smtClean="0"/>
              <a:t>- обеспечить предельное возбуждение в аварийных случаях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endParaRPr lang="ru-RU" sz="44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44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Быстродействие </a:t>
            </a:r>
            <a:r>
              <a:rPr lang="ru-RU" sz="4400" dirty="0" smtClean="0"/>
              <a:t>- характеризует скорость нарастания </a:t>
            </a:r>
            <a:r>
              <a:rPr lang="ru-RU" sz="4400" dirty="0" smtClean="0"/>
              <a:t> напряжения </a:t>
            </a:r>
            <a:r>
              <a:rPr lang="ru-RU" sz="4400" dirty="0" smtClean="0"/>
              <a:t>на обмотке ротора при </a:t>
            </a:r>
            <a:r>
              <a:rPr lang="ru-RU" sz="4400" dirty="0" err="1" smtClean="0"/>
              <a:t>форсировке</a:t>
            </a:r>
            <a:r>
              <a:rPr lang="ru-RU" sz="4400" dirty="0" smtClean="0"/>
              <a:t> возбуждения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4400" b="1" dirty="0" smtClean="0">
              <a:solidFill>
                <a:srgbClr val="FF0000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endParaRPr lang="ru-RU" sz="4400" b="1" dirty="0" smtClean="0">
              <a:solidFill>
                <a:srgbClr val="FF0000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609600"/>
            <a:ext cx="7467600" cy="6051550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4000" dirty="0" smtClean="0"/>
          </a:p>
          <a:p>
            <a:pPr marL="0" indent="457200">
              <a:spcBef>
                <a:spcPts val="0"/>
              </a:spcBef>
              <a:buNone/>
            </a:pPr>
            <a:endParaRPr lang="ru-RU" sz="4000" dirty="0" smtClean="0"/>
          </a:p>
          <a:p>
            <a:pPr marL="0" indent="457200" algn="just">
              <a:spcBef>
                <a:spcPts val="0"/>
              </a:spcBef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4191000" y="1676399"/>
          <a:ext cx="4724400" cy="1336947"/>
        </p:xfrm>
        <a:graphic>
          <a:graphicData uri="http://schemas.openxmlformats.org/presentationml/2006/ole">
            <p:oleObj spid="_x0000_s64514" name="Формула" r:id="rId3" imgW="1904174" imgH="545863" progId="Equation.3">
              <p:embed/>
            </p:oleObj>
          </a:graphicData>
        </a:graphic>
      </p:graphicFrame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228600" y="-152400"/>
          <a:ext cx="4419600" cy="3624991"/>
        </p:xfrm>
        <a:graphic>
          <a:graphicData uri="http://schemas.openxmlformats.org/presentationml/2006/ole">
            <p:oleObj spid="_x0000_s64515" name="Visio" r:id="rId4" imgW="3292920" imgH="2713680" progId="Visio.Drawing.6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962400" y="0"/>
            <a:ext cx="502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Изменение напряжения возбуждения при </a:t>
            </a:r>
            <a:r>
              <a:rPr lang="ru-RU" sz="2800" dirty="0" err="1" smtClean="0"/>
              <a:t>форсировке</a:t>
            </a:r>
            <a:endParaRPr lang="ru-RU" sz="2800" dirty="0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3489573"/>
            <a:ext cx="9144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Для турбогенераторов скорость нарастания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должна быть не менее 2 в секунду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2,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для гидрогенераторов - не менее</a:t>
            </a:r>
            <a:r>
              <a:rPr lang="en-US" sz="28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V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1,3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 мощности до 4 МВА включительно.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Не менее 1,5 для больших мощностей.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Для современных генераторов применяется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параметр -постоянная времени нарастания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Т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8458200" cy="4876800"/>
          </a:xfrm>
        </p:spPr>
        <p:txBody>
          <a:bodyPr>
            <a:normAutofit/>
          </a:bodyPr>
          <a:lstStyle/>
          <a:p>
            <a:pPr marL="180000" indent="342900"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Кратность </a:t>
            </a:r>
            <a:r>
              <a:rPr lang="ru-RU" sz="4400" b="1" dirty="0" err="1" smtClean="0">
                <a:solidFill>
                  <a:srgbClr val="FF0000"/>
                </a:solidFill>
              </a:rPr>
              <a:t>форсировки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dirty="0" smtClean="0"/>
              <a:t>возбуждения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dirty="0" smtClean="0"/>
              <a:t>есть отношение предельного напряжения возбуждения к номинальному возбуждению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2438400" y="4038600"/>
          <a:ext cx="3590556" cy="1746619"/>
        </p:xfrm>
        <a:graphic>
          <a:graphicData uri="http://schemas.openxmlformats.org/presentationml/2006/ole">
            <p:oleObj spid="_x0000_s65538" name="Формула" r:id="rId3" imgW="1079032" imgH="54586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Кратность </a:t>
            </a:r>
            <a:r>
              <a:rPr lang="ru-RU" sz="3600" dirty="0" err="1" smtClean="0"/>
              <a:t>форсировки</a:t>
            </a:r>
            <a:r>
              <a:rPr lang="ru-RU" sz="3600" dirty="0" smtClean="0"/>
              <a:t> возбуждения ТГ должна быть не менее К</a:t>
            </a:r>
            <a:r>
              <a:rPr lang="ru-RU" sz="3600" baseline="-25000" dirty="0" smtClean="0"/>
              <a:t>Ф.В</a:t>
            </a:r>
            <a:r>
              <a:rPr lang="ru-RU" sz="3600" dirty="0" smtClean="0">
                <a:sym typeface="Symbol"/>
              </a:rPr>
              <a:t></a:t>
            </a:r>
            <a:r>
              <a:rPr lang="ru-RU" sz="3600" dirty="0" smtClean="0"/>
              <a:t>2,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для гидрогенераторов с коллекторными возбудителями, соединенными с валом К</a:t>
            </a:r>
            <a:r>
              <a:rPr lang="ru-RU" sz="3600" baseline="-25000" dirty="0" smtClean="0"/>
              <a:t>Ф.В</a:t>
            </a:r>
            <a:r>
              <a:rPr lang="ru-RU" sz="3600" dirty="0" smtClean="0">
                <a:sym typeface="Symbol"/>
              </a:rPr>
              <a:t></a:t>
            </a:r>
            <a:r>
              <a:rPr lang="ru-RU" sz="3600" dirty="0" smtClean="0"/>
              <a:t>1,8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для других систем возбуждения должна быть К</a:t>
            </a:r>
            <a:r>
              <a:rPr lang="ru-RU" sz="3600" baseline="-25000" dirty="0" smtClean="0"/>
              <a:t>Ф.В</a:t>
            </a:r>
            <a:r>
              <a:rPr lang="ru-RU" sz="3600" dirty="0" smtClean="0">
                <a:sym typeface="Symbol"/>
              </a:rPr>
              <a:t></a:t>
            </a:r>
            <a:r>
              <a:rPr lang="ru-RU" sz="3600" dirty="0" smtClean="0"/>
              <a:t>2. 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ctr">
              <a:spcBef>
                <a:spcPts val="0"/>
              </a:spcBef>
              <a:buNone/>
            </a:pPr>
            <a:endParaRPr lang="ru-RU" sz="40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endParaRPr lang="ru-RU" sz="2800" dirty="0" smtClean="0">
              <a:solidFill>
                <a:srgbClr val="0000FF"/>
              </a:solidFill>
            </a:endParaRPr>
          </a:p>
          <a:p>
            <a:pPr marL="180000" indent="342900" algn="just">
              <a:spcBef>
                <a:spcPts val="0"/>
              </a:spcBef>
              <a:buNone/>
            </a:pPr>
            <a:endParaRPr lang="ru-RU" sz="2800" dirty="0" smtClean="0">
              <a:solidFill>
                <a:srgbClr val="0000FF"/>
              </a:solidFill>
            </a:endParaRP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Например, у современных ТГ с диодной независимой системой возбуждения, кратность </a:t>
            </a:r>
            <a:r>
              <a:rPr lang="ru-RU" dirty="0" err="1" smtClean="0">
                <a:solidFill>
                  <a:srgbClr val="0000FF"/>
                </a:solidFill>
              </a:rPr>
              <a:t>форсировки</a:t>
            </a:r>
            <a:r>
              <a:rPr lang="ru-RU" dirty="0" smtClean="0">
                <a:solidFill>
                  <a:srgbClr val="0000FF"/>
                </a:solidFill>
              </a:rPr>
              <a:t> возбуждения составляет К</a:t>
            </a:r>
            <a:r>
              <a:rPr lang="ru-RU" baseline="-25000" dirty="0" smtClean="0">
                <a:solidFill>
                  <a:srgbClr val="0000FF"/>
                </a:solidFill>
              </a:rPr>
              <a:t>Ф.В</a:t>
            </a:r>
            <a:r>
              <a:rPr lang="ru-RU" dirty="0" smtClean="0">
                <a:solidFill>
                  <a:srgbClr val="0000FF"/>
                </a:solidFill>
              </a:rPr>
              <a:t>=2,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с независимой </a:t>
            </a:r>
            <a:r>
              <a:rPr lang="ru-RU" dirty="0" err="1" smtClean="0">
                <a:solidFill>
                  <a:srgbClr val="0000FF"/>
                </a:solidFill>
              </a:rPr>
              <a:t>тиристорной</a:t>
            </a:r>
            <a:r>
              <a:rPr lang="ru-RU" dirty="0" smtClean="0">
                <a:solidFill>
                  <a:srgbClr val="0000FF"/>
                </a:solidFill>
              </a:rPr>
              <a:t> системой самовозбужденияК</a:t>
            </a:r>
            <a:r>
              <a:rPr lang="ru-RU" baseline="-25000" dirty="0" smtClean="0">
                <a:solidFill>
                  <a:srgbClr val="0000FF"/>
                </a:solidFill>
              </a:rPr>
              <a:t>Ф.В</a:t>
            </a:r>
            <a:r>
              <a:rPr lang="ru-RU" dirty="0" smtClean="0">
                <a:solidFill>
                  <a:srgbClr val="0000FF"/>
                </a:solidFill>
              </a:rPr>
              <a:t>=2.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Для мощных ГГ, работающих на дальние электропередачи, к системам возбуждения предъявляются более высокие требования К</a:t>
            </a:r>
            <a:r>
              <a:rPr lang="ru-RU" baseline="-25000" dirty="0" smtClean="0">
                <a:solidFill>
                  <a:srgbClr val="0000FF"/>
                </a:solidFill>
              </a:rPr>
              <a:t>Ф.В</a:t>
            </a:r>
            <a:r>
              <a:rPr lang="ru-RU" dirty="0" smtClean="0">
                <a:solidFill>
                  <a:srgbClr val="0000FF"/>
                </a:solidFill>
              </a:rPr>
              <a:t>=3</a:t>
            </a:r>
            <a:r>
              <a:rPr lang="ru-RU" dirty="0" smtClean="0">
                <a:solidFill>
                  <a:srgbClr val="0000FF"/>
                </a:solidFill>
                <a:sym typeface="Symbol"/>
              </a:rPr>
              <a:t></a:t>
            </a:r>
            <a:r>
              <a:rPr lang="ru-RU" dirty="0" smtClean="0">
                <a:solidFill>
                  <a:srgbClr val="0000FF"/>
                </a:solidFill>
              </a:rPr>
              <a:t>4, а скорость нарастания возбуждения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до                         в секунду</a:t>
            </a:r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sz="3600" dirty="0" smtClean="0"/>
          </a:p>
          <a:p>
            <a:endParaRPr lang="ru-RU" dirty="0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1524000" y="5486400"/>
          <a:ext cx="1542409" cy="664766"/>
        </p:xfrm>
        <a:graphic>
          <a:graphicData uri="http://schemas.openxmlformats.org/presentationml/2006/ole">
            <p:oleObj spid="_x0000_s66562" name="Формула" r:id="rId3" imgW="660113" imgH="26658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180000" indent="342900" algn="ctr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2.5 СИСТЕМЫ ВОЗБУЖДЕНИЯ ГЕНЕРАТОРОВ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dirty="0" smtClean="0"/>
              <a:t>Независимое и самовозбуждение.</a:t>
            </a:r>
          </a:p>
          <a:p>
            <a:pPr marL="180000" indent="34290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Независимое возбуждение </a:t>
            </a:r>
            <a:r>
              <a:rPr lang="ru-RU" sz="3600" dirty="0" smtClean="0"/>
              <a:t>не зависит от режима работы генератора и имеет высокую надежность, наибольшее быстродействие по сравнению с другими системами и позволяет получить кратность </a:t>
            </a:r>
            <a:r>
              <a:rPr lang="ru-RU" sz="3600" dirty="0" err="1" smtClean="0"/>
              <a:t>форсировки</a:t>
            </a:r>
            <a:r>
              <a:rPr lang="ru-RU" sz="3600" dirty="0" smtClean="0"/>
              <a:t> возбуждения более  К</a:t>
            </a:r>
            <a:r>
              <a:rPr lang="ru-RU" sz="3600" baseline="-25000" dirty="0" smtClean="0"/>
              <a:t>Ф.В</a:t>
            </a:r>
            <a:r>
              <a:rPr lang="ru-RU" sz="3600" dirty="0" smtClean="0">
                <a:sym typeface="Symbol"/>
              </a:rPr>
              <a:t></a:t>
            </a:r>
            <a:r>
              <a:rPr lang="ru-RU" sz="3600" dirty="0" smtClean="0"/>
              <a:t>2.</a:t>
            </a: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sz="3600" b="1" dirty="0" smtClean="0">
              <a:solidFill>
                <a:srgbClr val="0000FF"/>
              </a:solidFill>
            </a:endParaRPr>
          </a:p>
          <a:p>
            <a:pPr marL="180000" indent="342900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>
              <a:spcBef>
                <a:spcPts val="0"/>
              </a:spcBef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342900" algn="just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 algn="just">
              <a:spcBef>
                <a:spcPts val="0"/>
              </a:spcBef>
              <a:buNone/>
            </a:pPr>
            <a:endParaRPr lang="ru-RU" dirty="0" smtClean="0"/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Широкое распространение в настоящее время получили полупроводниковые преобразователи, в частности диодные и </a:t>
            </a:r>
            <a:r>
              <a:rPr lang="ru-RU" sz="3600" dirty="0" err="1" smtClean="0"/>
              <a:t>тиристорные</a:t>
            </a:r>
            <a:r>
              <a:rPr lang="ru-RU" sz="3600" dirty="0" smtClean="0"/>
              <a:t>. </a:t>
            </a:r>
          </a:p>
          <a:p>
            <a:pPr marL="180000" indent="342900" algn="just">
              <a:spcBef>
                <a:spcPts val="0"/>
              </a:spcBef>
              <a:buNone/>
            </a:pPr>
            <a:r>
              <a:rPr lang="ru-RU" sz="3600" dirty="0" smtClean="0"/>
              <a:t>Подвод тока к обмотке возбуждения осуществляется </a:t>
            </a:r>
            <a:r>
              <a:rPr lang="ru-RU" sz="3600" dirty="0" err="1" smtClean="0"/>
              <a:t>бесщеточным</a:t>
            </a:r>
            <a:r>
              <a:rPr lang="ru-RU" sz="3600" dirty="0" smtClean="0"/>
              <a:t> путем, что повышает надежность.</a:t>
            </a:r>
          </a:p>
          <a:p>
            <a:pPr marL="180000" indent="342900" algn="ctr">
              <a:spcBef>
                <a:spcPts val="0"/>
              </a:spcBef>
              <a:buNone/>
            </a:pPr>
            <a:endParaRPr lang="ru-RU" sz="3600" dirty="0" smtClean="0"/>
          </a:p>
          <a:p>
            <a:pPr marL="180000" indent="342900" algn="ctr">
              <a:spcBef>
                <a:spcPts val="0"/>
              </a:spcBef>
              <a:buNone/>
            </a:pP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180000" indent="457200" algn="just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Системы с самовозбуждением </a:t>
            </a:r>
          </a:p>
          <a:p>
            <a:pPr marL="180000" indent="457200" algn="just">
              <a:spcBef>
                <a:spcPts val="0"/>
              </a:spcBef>
              <a:buNone/>
            </a:pPr>
            <a:r>
              <a:rPr lang="ru-RU" sz="3600" dirty="0" smtClean="0"/>
              <a:t>имеют низкую надежность: работа возбудителя зависит от режима работы сети переменного тока.  </a:t>
            </a:r>
          </a:p>
          <a:p>
            <a:pPr marL="180000" indent="457200" algn="just">
              <a:spcBef>
                <a:spcPts val="0"/>
              </a:spcBef>
              <a:buNone/>
            </a:pPr>
            <a:r>
              <a:rPr lang="ru-RU" sz="3600" dirty="0" smtClean="0"/>
              <a:t>Особенно это сказывается при коротких замыканиях, когда практически невозможно выполнить </a:t>
            </a:r>
            <a:r>
              <a:rPr lang="ru-RU" sz="3600" dirty="0" err="1" smtClean="0"/>
              <a:t>форсировку</a:t>
            </a:r>
            <a:r>
              <a:rPr lang="ru-RU" sz="3600" dirty="0" smtClean="0"/>
              <a:t> напряжения</a:t>
            </a:r>
          </a:p>
          <a:p>
            <a:pPr marL="180000" indent="457200" algn="just">
              <a:spcBef>
                <a:spcPts val="0"/>
              </a:spcBef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1552</TotalTime>
  <Words>1363</Words>
  <Application>Microsoft Office PowerPoint</Application>
  <PresentationFormat>Экран (4:3)</PresentationFormat>
  <Paragraphs>212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Трек</vt:lpstr>
      <vt:lpstr>Формула</vt:lpstr>
      <vt:lpstr>Visio</vt:lpstr>
      <vt:lpstr> 2.  ОСНОВНОЕ ЭЛЕКТРООБОРУДОВАНИЕ ЭЛЕКТРИЧЕСКИХ СТАНЦИЙ И ПОДСТАНЦИЙ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Абенова К</dc:creator>
  <cp:lastModifiedBy>Абенова К</cp:lastModifiedBy>
  <cp:revision>159</cp:revision>
  <dcterms:created xsi:type="dcterms:W3CDTF">2011-08-28T08:25:24Z</dcterms:created>
  <dcterms:modified xsi:type="dcterms:W3CDTF">2011-09-21T09:45:34Z</dcterms:modified>
</cp:coreProperties>
</file>